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6"/>
  </p:notesMasterIdLst>
  <p:handoutMasterIdLst>
    <p:handoutMasterId r:id="rId17"/>
  </p:handoutMasterIdLst>
  <p:sldIdLst>
    <p:sldId id="257" r:id="rId2"/>
    <p:sldId id="281" r:id="rId3"/>
    <p:sldId id="296" r:id="rId4"/>
    <p:sldId id="289" r:id="rId5"/>
    <p:sldId id="258" r:id="rId6"/>
    <p:sldId id="261" r:id="rId7"/>
    <p:sldId id="297" r:id="rId8"/>
    <p:sldId id="262" r:id="rId9"/>
    <p:sldId id="295" r:id="rId10"/>
    <p:sldId id="293" r:id="rId11"/>
    <p:sldId id="294" r:id="rId12"/>
    <p:sldId id="266" r:id="rId13"/>
    <p:sldId id="292" r:id="rId14"/>
    <p:sldId id="290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AB119A5E-829D-5F00-73F9-912203182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aa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9AA938F-FAAD-91C7-C54A-1FD6F76038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BC97-2E7E-47BB-A5E2-464650D6CAE2}" type="datetimeFigureOut">
              <a:rPr lang="pl-PL" smtClean="0"/>
              <a:t>18.01.2026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82D95F1-6F00-7950-A499-99E8891D1A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aa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16B8781-7711-56A0-0266-14694D44D7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2021F-D2DD-4059-9C8D-830FA23DE7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104160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aa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6CE62-D656-40D0-9885-3B6BF322DCB4}" type="datetimeFigureOut">
              <a:rPr lang="pl-PL" smtClean="0"/>
              <a:t>18.01.2026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aa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5A59A-4538-4133-9957-A3AB2A45C3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560532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53681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728645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36568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423639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254293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239697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43461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333840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364305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393023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169517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327072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l-PL"/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39222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6DAB-95A4-4577-9F88-2C372AFDB29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31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565750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0768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798866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61524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05945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2AF1-0617-4AB6-BC33-1A3EE2ACCE84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17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DE38-AF08-4128-9818-490FDE5253C3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17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1D82-E45C-480D-9A6B-A87B4E9BC0C4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44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684B-969E-4DBB-A52C-C8EA61EA0DDF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30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8424D-039C-44A3-A0F5-1A8F317D5A6A}" type="datetime1">
              <a:rPr lang="pl-PL" smtClean="0"/>
              <a:t>18.01.2026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87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4516E-9E99-4D5E-8D47-26CA71EF5CD4}" type="datetime1">
              <a:rPr lang="pl-PL" smtClean="0"/>
              <a:t>18.01.2026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13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35D60-51D7-4D7B-827E-07F2EA638D10}" type="datetime1">
              <a:rPr lang="pl-PL" smtClean="0"/>
              <a:t>18.01.2026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63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8090-BD82-4491-94FD-64CFCFF402B7}" type="datetime1">
              <a:rPr lang="pl-PL" smtClean="0"/>
              <a:t>18.01.2026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14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81ED8-60BE-4594-A34F-995BFB75B07C}" type="datetime1">
              <a:rPr lang="pl-PL" smtClean="0"/>
              <a:t>18.01.2026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41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A4175-74C6-4631-BFA6-E079B6BE8ACA}" type="datetime1">
              <a:rPr lang="pl-PL" smtClean="0"/>
              <a:t>18.01.2026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97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FB88-97CE-47EC-BA8D-DDD9A21E5920}" type="datetime1">
              <a:rPr lang="pl-PL" smtClean="0"/>
              <a:t>18.01.2026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3B2B40-4513-45CA-979A-C16BE3068A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876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5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xmlns="" id="{931BF984-1B27-5C55-4353-B464E8F780DA}"/>
              </a:ext>
            </a:extLst>
          </p:cNvPr>
          <p:cNvSpPr/>
          <p:nvPr/>
        </p:nvSpPr>
        <p:spPr>
          <a:xfrm>
            <a:off x="598761" y="5735637"/>
            <a:ext cx="10850289" cy="445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0C4F2659-260A-E735-8A11-E0711E3721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 dirty="0">
              <a:latin typeface="Book Antiqua" panose="02040602050305030304" pitchFamily="18" charset="0"/>
            </a:endParaRPr>
          </a:p>
          <a:p>
            <a:endParaRPr lang="pl-PL" dirty="0">
              <a:latin typeface="Book Antiqua" panose="0204060205030503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DBC866F-F82C-4621-AB2E-6C4F0E6C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43" y="0"/>
            <a:ext cx="8203294" cy="57356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5A6FCC4-5193-475C-9CB7-5D59C662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66" y="6015667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8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7" name="pole tekstowe 6"/>
          <p:cNvSpPr txBox="1"/>
          <p:nvPr/>
        </p:nvSpPr>
        <p:spPr>
          <a:xfrm>
            <a:off x="-19625" y="-2873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poscaleniowym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zrealizowane przez WBGiUTR w Lublinie w województwie lubelskim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 latach 2004 – 2013 oraz w latach 2014 - 2022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" y="3717211"/>
            <a:ext cx="3298143" cy="24736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74" y="1171598"/>
            <a:ext cx="3446232" cy="25846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446" y="3743532"/>
            <a:ext cx="3274720" cy="24560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58" y="1100748"/>
            <a:ext cx="3377508" cy="253313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" y="1100747"/>
            <a:ext cx="3318745" cy="248905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74" y="3893330"/>
            <a:ext cx="3446232" cy="22974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DDEB63F-DBB0-4AD2-A75B-4AAAE7C50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521" y="6236016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7" name="pole tekstowe 6"/>
          <p:cNvSpPr txBox="1"/>
          <p:nvPr/>
        </p:nvSpPr>
        <p:spPr>
          <a:xfrm>
            <a:off x="-14517" y="0"/>
            <a:ext cx="12186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solidFill>
                <a:schemeClr val="accent6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ea typeface="+mj-ea"/>
                <a:cs typeface="Arial" panose="020B0604020202020204" pitchFamily="34" charset="0"/>
              </a:rPr>
              <a:t>Plany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ea typeface="+mj-ea"/>
                <a:cs typeface="Arial" panose="020B0604020202020204" pitchFamily="34" charset="0"/>
              </a:rPr>
              <a:t>urządzeniowo – rolne </a:t>
            </a:r>
            <a:br>
              <a:rPr lang="pl-PL" sz="2400" b="1" dirty="0">
                <a:solidFill>
                  <a:schemeClr val="accent6">
                    <a:lumMod val="75000"/>
                  </a:schemeClr>
                </a:solidFill>
                <a:ea typeface="+mj-ea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ea typeface="+mj-ea"/>
                <a:cs typeface="Arial" panose="020B0604020202020204" pitchFamily="34" charset="0"/>
              </a:rPr>
              <a:t>- informacje ogólne</a:t>
            </a:r>
            <a:endParaRPr lang="pl-PL" sz="24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155275" y="1125787"/>
            <a:ext cx="12036725" cy="4805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l-PL" sz="1400" dirty="0" smtClean="0">
              <a:cs typeface="Arial" panose="020B0604020202020204" pitchFamily="34" charset="0"/>
            </a:endParaRPr>
          </a:p>
          <a:p>
            <a:pPr algn="l"/>
            <a:r>
              <a:rPr lang="pl-PL" sz="1400" dirty="0" smtClean="0">
                <a:cs typeface="Arial" panose="020B0604020202020204" pitchFamily="34" charset="0"/>
              </a:rPr>
              <a:t>Plany </a:t>
            </a:r>
            <a:r>
              <a:rPr lang="pl-PL" sz="1400" dirty="0">
                <a:cs typeface="Arial" panose="020B0604020202020204" pitchFamily="34" charset="0"/>
              </a:rPr>
              <a:t>urządzeniowo- rolne są to plany gospodarcze, które dotyczą urządzania terenów rolnych w zakresie gospodarowania nieruchomościami. </a:t>
            </a:r>
          </a:p>
          <a:p>
            <a:pPr algn="l"/>
            <a:r>
              <a:rPr lang="pl-PL" sz="1400" dirty="0">
                <a:cs typeface="Arial" panose="020B0604020202020204" pitchFamily="34" charset="0"/>
              </a:rPr>
              <a:t>Opracowania planów urządzeniowo- rolnych gmin lub projektów urządzeniowo– rolnych wsi nawiązują do istniejących opracowań planistycznych i strategicznych, które mówią o funkcji terenu lub w sposób ogólny określają działania oraz prace przyczyniające się do modernizacji obszarów wiejskich.  </a:t>
            </a:r>
            <a:r>
              <a:rPr lang="pl-PL" sz="1400" b="1" dirty="0">
                <a:cs typeface="Arial" panose="020B0604020202020204" pitchFamily="34" charset="0"/>
              </a:rPr>
              <a:t>Celem opracowania jest zidentyfikowanie specyficznych uwarunkowań 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rolniczych, przyrodniczych, klimatycznych, społecznych, gospodarczych i przedstawienie takich rozwiązań, które dadzą podstawy do wszechstronnej, wielofunkcyjnej modernizacji wsi i gospodarstw rolnych oraz przyczynią  się do poprawy efektywności gospodarstw, do poprawy warunków życia i pracy mieszkańców, do wyeksponowania walorów krajobrazowych, przyrodniczych i kulturowych czy do ochrony walorów rolniczych i przyrodniczych. </a:t>
            </a:r>
          </a:p>
          <a:p>
            <a:pPr algn="l"/>
            <a:r>
              <a:rPr lang="pl-PL" sz="1400" dirty="0">
                <a:cs typeface="Arial" panose="020B0604020202020204" pitchFamily="34" charset="0"/>
              </a:rPr>
              <a:t>Zawarte w opracowaniu rozwiązania będą pomocne w zaplanowaniu i realizacji prac urządzeniowo– rolnych oraz w przygotowaniu wniosków o pozyskanie funduszy strukturalnych lub w tworzeniu przyszłych opracowań programowych, planistycznych i projektowych. Ustalenia planu urządzeniowo-rolnego w części projektowej, w tym opracowanie tekstowe, tabelaryczne i graficzne </a:t>
            </a:r>
            <a:r>
              <a:rPr lang="pl-PL" sz="1400" b="1" dirty="0">
                <a:cs typeface="Arial" panose="020B0604020202020204" pitchFamily="34" charset="0"/>
              </a:rPr>
              <a:t>zawierają informacje w zakresie: 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działań rozwojowych i modernizacji terenów rolnych wynikających z ogólnej charakterystyki gminy;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poprawy gospodarki gruntami i kształtowania struktury agrarnej;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poprawy funkcjonalności przestrzeni rolniczej gminy w tym struktury wielkościowej  i organizacyjnej gospodarstw rolnych;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poprawy warunków wodnych i gospodarki wodnej;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urządzenia funkcjonalnej sieci dróg transportu rolnego;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kształtowania krajobrazu naturalnego, ochrony przyrody i środowiska naturalnego;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rozwoju agroturystyki i turystyki wiejskiej;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stopnia zapotrzebowania na prace urządzeniowo- rolne;</a:t>
            </a:r>
          </a:p>
          <a:p>
            <a:pPr algn="l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stopnia zapotrzebowania na prace geodezyjno- kartograficzne.</a:t>
            </a:r>
          </a:p>
          <a:p>
            <a:pPr algn="l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EA29BD3-0DBD-429D-B2F2-BC980088F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18" y="6224277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0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837" y="0"/>
            <a:ext cx="1217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Plany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urządzeniowo – rolne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realizacja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1336021"/>
            <a:ext cx="120997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   Etap 1</a:t>
            </a:r>
            <a:r>
              <a:rPr lang="pl-PL" sz="1400" dirty="0">
                <a:cs typeface="Arial" panose="020B0604020202020204" pitchFamily="34" charset="0"/>
              </a:rPr>
              <a:t> - W ramach 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prac przygotowawczych pozyskujemy</a:t>
            </a:r>
            <a:r>
              <a:rPr lang="pl-PL" sz="1400" dirty="0">
                <a:cs typeface="Arial" panose="020B0604020202020204" pitchFamily="34" charset="0"/>
              </a:rPr>
              <a:t> z Urzędu Gminy oraz innych instytucji materiały źródłowe dotyczące danego terenu  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niezbędne do realizacji opracowania;</a:t>
            </a:r>
          </a:p>
          <a:p>
            <a:r>
              <a:rPr lang="pl-PL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   Etap 2</a:t>
            </a:r>
            <a:r>
              <a:rPr lang="pl-PL" sz="1400" dirty="0">
                <a:cs typeface="Arial" panose="020B0604020202020204" pitchFamily="34" charset="0"/>
              </a:rPr>
              <a:t> - 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Inwentaryzacja terenowa</a:t>
            </a:r>
            <a:r>
              <a:rPr lang="pl-PL" sz="1400" b="1" dirty="0">
                <a:cs typeface="Arial" panose="020B0604020202020204" pitchFamily="34" charset="0"/>
              </a:rPr>
              <a:t> </a:t>
            </a:r>
            <a:r>
              <a:rPr lang="pl-PL" sz="1400" dirty="0">
                <a:cs typeface="Arial" panose="020B0604020202020204" pitchFamily="34" charset="0"/>
              </a:rPr>
              <a:t>stanu istniejącego to czynności terenowe mające na celu wykazanie różnicy między sytuacją w terenie a 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stanem na mapie zasadniczej i innych mapach i dokumentach poprzez zweryfikowanie istniejących w terenie różnego rodzaju obiektów i 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uwarunkowań gminy, których nie ma na mapach i w dokumentach a które są istotne z punktu sporządzenia opracowania. 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Inwentaryzację należy przeprowadzić w granicach poszczególnych obrębów ewidencyjnych. Podczas wywiadu terenowego należy zwrócić uwagę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na zagadnienia mające wpływ na ustalenia planu urządzeniowo-rolnego;</a:t>
            </a:r>
          </a:p>
          <a:p>
            <a:r>
              <a:rPr lang="pl-PL" sz="1400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   Etap 3</a:t>
            </a:r>
            <a:r>
              <a:rPr lang="pl-PL" sz="1400" dirty="0">
                <a:cs typeface="Arial" panose="020B0604020202020204" pitchFamily="34" charset="0"/>
              </a:rPr>
              <a:t> Na podstawie materiałów oraz informacji zebranych podczas prac przygotowawczych oraz danych pozyskanych podczas inwentaryzacji 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stanu istniejącego przeprowadzana jest 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analiza stanu istniejącego</a:t>
            </a:r>
            <a:r>
              <a:rPr lang="pl-PL" sz="1400" b="1" dirty="0">
                <a:cs typeface="Arial" panose="020B0604020202020204" pitchFamily="34" charset="0"/>
              </a:rPr>
              <a:t> </a:t>
            </a:r>
            <a:r>
              <a:rPr lang="pl-PL" sz="1400" dirty="0">
                <a:cs typeface="Arial" panose="020B0604020202020204" pitchFamily="34" charset="0"/>
              </a:rPr>
              <a:t>podczas której należy opracować zagadnienia obrazujące uwarunkowania  </a:t>
            </a:r>
          </a:p>
          <a:p>
            <a:r>
              <a:rPr lang="pl-PL" sz="1400" dirty="0">
                <a:cs typeface="Arial" panose="020B0604020202020204" pitchFamily="34" charset="0"/>
              </a:rPr>
              <a:t>       danej gminy. Należy przedstawić charakterystykę gminy zgodnie ze stanem faktycznym w zakresie następujących grup tematycznych:</a:t>
            </a:r>
          </a:p>
          <a:p>
            <a:endParaRPr lang="pl-PL" sz="1400" dirty="0">
              <a:cs typeface="Arial" panose="020B0604020202020204" pitchFamily="34" charset="0"/>
            </a:endParaRP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OGÓLNA CHARAKTERYSTYKA GMINY,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GOSPODARKA GRUNTAMI,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FUNKCJONALNOŚĆ PRZESTRZENI ROLNICZEJ GMINY, W TYM STRUKTURA WIELKOŚCIOWA I ORGANIZACYJNA GOSPODARSTW ROLNYCH,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WARUNKI WODNE I GOSPODARKA WODNA,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ISTNIEJĄCA SIEĆ DRÓG I KOLEI,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OCHRONA PRZYRODY I ŚRODOWISKO NATURALNE,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AGROTURYSTYKA, TURYSTYKA, KULTURA, ZABYTKI,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WYKONANE PRACE URZĄDZENIOWO- ROLNE,</a:t>
            </a:r>
          </a:p>
          <a:p>
            <a:pPr marL="800100" lvl="1" indent="-342900">
              <a:buAutoNum type="arabicPeriod"/>
            </a:pP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STAN OPRACOWAŃ GEODEZYJNO- KARTOGRAFICZNYCH.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55" y="6242251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7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07442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12" name="pole tekstowe 11"/>
          <p:cNvSpPr txBox="1"/>
          <p:nvPr/>
        </p:nvSpPr>
        <p:spPr>
          <a:xfrm>
            <a:off x="134276" y="52109"/>
            <a:ext cx="1182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WBGiUTR w Lublinie – nowe technologie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9E46C75-7472-400C-B01A-EACF9B96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36" y="6099916"/>
            <a:ext cx="1865538" cy="6157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541ED99-9353-446D-A23B-7613AFF57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32" y="582737"/>
            <a:ext cx="3545255" cy="238041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A1CDB7B-CFD9-4BF2-BE70-7B64A04CF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32" y="3131230"/>
            <a:ext cx="3583536" cy="24917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F5345723-D490-48DB-A721-140B67CEA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70" y="3131230"/>
            <a:ext cx="3474194" cy="249174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09AD276F-193C-499F-8880-28F55159D6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0" y="3139880"/>
            <a:ext cx="3738524" cy="249234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79FE46EA-01DE-452C-9506-D2E93CF8C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0" y="595094"/>
            <a:ext cx="3738524" cy="235570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13C26CF9-9436-470B-90BA-31E261F0AE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70" y="620037"/>
            <a:ext cx="3474194" cy="23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07442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800EEF3-F807-4C29-B6DF-F3288653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31" y="6089752"/>
            <a:ext cx="1865538" cy="61574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5B6E3AA2-7765-4B24-A524-8F8C21853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11" y="327098"/>
            <a:ext cx="7450064" cy="258918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F4EBBE0F-EB5E-49AF-BA06-59CE4EA94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2" y="3179096"/>
            <a:ext cx="4189403" cy="288811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6483F947-B228-480F-BDB1-F0BAF1878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47" y="3359952"/>
            <a:ext cx="2162175" cy="211455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02" y="223744"/>
            <a:ext cx="4394173" cy="28663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194" y="3089246"/>
            <a:ext cx="4374229" cy="28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5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51" y="289132"/>
            <a:ext cx="7060606" cy="545394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D3F5D28-4C46-4EC5-8015-E4716CE77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761" y="6237086"/>
            <a:ext cx="1865538" cy="61574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33E37EC-A5B9-445D-A807-211A3CFA0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8" y="3088309"/>
            <a:ext cx="3790188" cy="26128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295C153-0F86-49D8-BE36-9314A70A8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6" y="317487"/>
            <a:ext cx="3771900" cy="25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5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2" name="pole tekstowe 1"/>
          <p:cNvSpPr txBox="1"/>
          <p:nvPr/>
        </p:nvSpPr>
        <p:spPr>
          <a:xfrm>
            <a:off x="29025" y="1"/>
            <a:ext cx="12643683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Zadania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Wojewódzkiego Biura Geodezji i Urządzania Terenów Rolnych w Lublinie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1.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wykonuje i koordynuje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scaleniowo-wymienne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na podstawie ustawy o scalaniu i wymianie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gruntów, są to prace i czynności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niezbędne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do wszczęcia postępowania scaleniowego, prowadzenia postępowania scaleniowego i ujawnienia w księgach wieczystych decyzji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o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zatwierdzeniu projektu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scalenia.</a:t>
            </a:r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2.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wykonuje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związane z przygotowaniem dokumentacji geodezyjno-kartograficznej i geodezyjno-prawnej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niezbędnej do: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1) przekazania Województwu mienia Skarbu Państwa służącego realizacji zadań Samorządu Województwa, w tym nieruchomości drogowych;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2)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realizacji inwestycji drogowych dróg wojewódzkich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, inwestycji melioracji wodnych i urządzeń melioracji wodnych,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3) ustalenia linii brzegów wód granicznych oraz wód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śródlądowych,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4) </a:t>
            </a:r>
            <a:r>
              <a:rPr lang="pl-PL" sz="1400" dirty="0"/>
              <a:t>wyznaczenia granicy polno-leśnej.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3. WBGiUTR wykonuje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geodezyjne, kartograficzne, geodezyjno-prawne i projektowe z terenu województwa, służące do realizacji zadań      </a:t>
            </a:r>
          </a:p>
          <a:p>
            <a:pPr algn="just"/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Samorządu Województwa</a:t>
            </a:r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dotyczące w szczególności: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1)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podziałów nieruchomości i ustalania granic nieruchomości stanowiących mienie Województwa wraz z dokumentacją do ujawnienia zmian                                       </a:t>
            </a:r>
          </a:p>
          <a:p>
            <a:pPr algn="just"/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 księgach wieczystych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, w tym nieruchomości drogowych lub nabywanych pod drogi oraz nieruchomości stanowiących własność Skarbu Państwa,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2)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opracowań w zakresie obszarów chronionych, obwodów łowieckich, map glebowo- rolniczych i szacowania szkód łowieckich</a:t>
            </a:r>
            <a:r>
              <a:rPr lang="pl-PL" sz="13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3) </a:t>
            </a:r>
            <a:r>
              <a:rPr lang="pl-PL" sz="1400" dirty="0"/>
              <a:t>analizy zmian w strukturze agrarnej oraz monitorowania zmian w sposobie użytkowania gruntów i ich bonitacji.</a:t>
            </a:r>
            <a:endParaRPr lang="pl-PL" sz="13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4.WBGiUTR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wykonuje certyfikacje, badania, analizy i diagnostykę gleb w ramach Mobilnego Centrum Badania i Analizy Gleb 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oraz opinie o pochodzeniu gleb a także gleboznawczą klasyfikację gruntów przy wykonywaniu prac geodezyjno-urządzeniowych w związku 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z  przekształceniem powierzchniowej struktury nieruchomości gruntowych i przy wykonaniu melioracji wodnych oraz dla jednostek samorządu terytorialnego </a:t>
            </a: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w  porozumieniu z Samorządem Województwa lub na zlecenie Samorządu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Województa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5.WBGiUTR </a:t>
            </a:r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wykonuje opracowania planów urządzeniowo-rolnych gmin oraz projektów urządzeniowo-rolnych wsi i gospodarstw rolnych </a:t>
            </a:r>
          </a:p>
          <a:p>
            <a:pPr algn="just"/>
            <a:r>
              <a:rPr lang="pl-PL" sz="13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z uwzględnieniem wymogów ochrony i kształtowania środowiska przyrodniczego, ochrony gruntów rolnych oraz retencji wodnej, </a:t>
            </a:r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na potrzeby </a:t>
            </a:r>
          </a:p>
          <a:p>
            <a:pPr algn="just"/>
            <a:r>
              <a:rPr lang="pl-PL" sz="1300" b="1" dirty="0">
                <a:latin typeface="Arial" panose="020B0604020202020204" pitchFamily="34" charset="0"/>
                <a:cs typeface="Arial" panose="020B0604020202020204" pitchFamily="34" charset="0"/>
              </a:rPr>
              <a:t>     modernizacji terenów rolnych i scaleń gruntów.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74" y="6242251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2" name="pole tekstowe 1"/>
          <p:cNvSpPr txBox="1"/>
          <p:nvPr/>
        </p:nvSpPr>
        <p:spPr>
          <a:xfrm>
            <a:off x="-43549" y="-188685"/>
            <a:ext cx="126436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Zadania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Wojewódzkiego Biura Geodezji i Urządzania Terenów Rolnych w Lublinie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algn="just">
              <a:buAutoNum type="arabicPeriod" startAt="6"/>
            </a:pPr>
            <a:r>
              <a:rPr lang="pl-PL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wykonuje opracowania kartograficzne i projektowe z wykorzystaniem nowych technologii, na podstawie danych przestrzennych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pozyskanych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ze skaningu laserowego, obserwacji satelitarnych oraz zdjęć i filmów, na zlecenie Samorządu Województwa oraz dla jednostek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samorządu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terytorialnego i administracji rządowej w porozumieniu z Samorządem Województwa, dotyczące w szczególności: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1) opracowania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fotogrametrycznego w zakresie numerycznego modelu pokrycia terenu  w celu: przedstawienia rzeźby terenu;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obliczenia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mas ziemnych; rekultywacji gruntów; opracowania termowizyjnego obiektów pod kątem strat ciepła lub sporządzenia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oceny oddziaływania na środowisko;</a:t>
            </a: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2) opracowania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fotogrametrycznego w zakresie 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ortofotomapy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300" dirty="0" err="1">
                <a:latin typeface="Arial" panose="020B0604020202020204" pitchFamily="34" charset="0"/>
                <a:cs typeface="Arial" panose="020B0604020202020204" pitchFamily="34" charset="0"/>
              </a:rPr>
              <a:t>ortomozaiki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 lub modelu 3D terenu pod kątem zobrazowania szczegółów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terenowych</a:t>
            </a: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oraz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przestrzeni i obiektów w celu: monitorowania postępu prac budowlanych; oceny przebiegu naturalnych procesów przyrodniczych;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wykonania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pomiarów trudno dostępnych obiektów – wysypiska śmieci; monitorowania szkód spowodowanych aktywnością zwierząt;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określenia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zasięgu zjawisk o charakterze klęskowym i antropogenicznych zmian środowiska lub sporządzenia oceny oddziaływania na środowisko;</a:t>
            </a: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3) opracowania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3D chmury punktów z mobilnego skaningu laserowego w celu: rejestracji zasobów pasa drogowego i dróg dla rowerów;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pozyskania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informacji o stanie nawierzchni obiektu drogowego; tworzenia przekrojów i profili terenu; </a:t>
            </a: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4) opracowania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3D chmury punktów z naziemnego skaningu laserowego w celu: dokumentacji obiektów budowlanych,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obiektów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historycznych i zabytków; opracowania wysokorozdzielczych modeli 3D obiektów; opracowania 2D rzutów poprzecznych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i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podłużnych obiektów; planowania prac konserwatorskich; cyfrowej digitalizacji zabytków oraz ich ochrony, promocji i prezentacji.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7.   </a:t>
            </a:r>
            <a:r>
              <a:rPr lang="pl-PL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wykonuje prace geodezyjne, kartograficzne, geodezyjno-urządzeniowo-rolne i projektowe, wynikające z zawartych porozumień </a:t>
            </a:r>
            <a:endParaRPr lang="pl-PL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Samorządu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Województwa z administracją rządową i jednostkami samorządu terytorialnego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8.   </a:t>
            </a:r>
            <a:r>
              <a:rPr lang="pl-PL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wykonuje inne zadania zlecone odrębnymi decyzjami Zarządu Województwa Lubelskiego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9.   </a:t>
            </a:r>
            <a:r>
              <a:rPr lang="pl-PL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WBGiUTR</a:t>
            </a:r>
            <a:r>
              <a:rPr lang="pl-PL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300" dirty="0">
                <a:latin typeface="Arial" panose="020B0604020202020204" pitchFamily="34" charset="0"/>
                <a:cs typeface="Arial" panose="020B0604020202020204" pitchFamily="34" charset="0"/>
              </a:rPr>
              <a:t>może wykonywać zadania wymienione w ust. 1-8 z udziałem podwykonawców, posiadających stosowne uprawnienia zawodowe.</a:t>
            </a:r>
          </a:p>
          <a:p>
            <a:pPr algn="just"/>
            <a:endParaRPr lang="pl-PL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574" y="6242251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2" name="pole tekstowe 1"/>
          <p:cNvSpPr txBox="1"/>
          <p:nvPr/>
        </p:nvSpPr>
        <p:spPr>
          <a:xfrm>
            <a:off x="-14517" y="-21566"/>
            <a:ext cx="1220651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poscaleniowym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-są głównym i strategicznym zadaniem </a:t>
            </a:r>
            <a:r>
              <a:rPr lang="pl-PL" sz="24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WBGiUTR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w Lublin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</a:p>
          <a:p>
            <a:endParaRPr lang="pl-PL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   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Prace </a:t>
            </a: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scaleniowe </a:t>
            </a:r>
            <a:r>
              <a:rPr lang="pl-PL" sz="1600" dirty="0">
                <a:cs typeface="Arial" panose="020B0604020202020204" pitchFamily="34" charset="0"/>
              </a:rPr>
              <a:t>są to prace i czynności niezbędne do: 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wszczęcia postępowania scaleniowego;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prowadzenia postępowania scaleniowego;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ujawnienia w księgach wieczystych decyzji o zatwierdzeniu projektu scalenia. </a:t>
            </a:r>
            <a:endParaRPr lang="pl-PL" sz="1600" dirty="0" smtClean="0">
              <a:cs typeface="Arial" panose="020B0604020202020204" pitchFamily="34" charset="0"/>
            </a:endParaRPr>
          </a:p>
          <a:p>
            <a:r>
              <a:rPr lang="pl-PL" sz="1600" dirty="0" smtClean="0"/>
              <a:t>      </a:t>
            </a:r>
          </a:p>
          <a:p>
            <a:r>
              <a:rPr lang="pl-PL" sz="1600" dirty="0"/>
              <a:t> </a:t>
            </a:r>
            <a:r>
              <a:rPr lang="pl-PL" sz="1600" dirty="0" smtClean="0"/>
              <a:t>      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Celem </a:t>
            </a: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</a:rPr>
              <a:t>scalenia gruntów jest</a:t>
            </a:r>
            <a:r>
              <a:rPr lang="pl-PL" sz="1600" dirty="0"/>
              <a:t> tworzenie korzystniejszych warunków gospodarowania w rolnictwie i leśnictwie </a:t>
            </a:r>
            <a:r>
              <a:rPr lang="pl-PL" sz="1600" dirty="0" smtClean="0"/>
              <a:t>    </a:t>
            </a:r>
          </a:p>
          <a:p>
            <a:r>
              <a:rPr lang="pl-PL" sz="1600" dirty="0"/>
              <a:t> </a:t>
            </a:r>
            <a:r>
              <a:rPr lang="pl-PL" sz="1600" dirty="0" smtClean="0"/>
              <a:t>      poprzez </a:t>
            </a:r>
            <a:r>
              <a:rPr lang="pl-PL" sz="1600" dirty="0"/>
              <a:t>poprawę struktury obszarowej gospodarstw rolnych, lasów i gruntów leśnych, racjonalne ukształtowanie </a:t>
            </a:r>
            <a:r>
              <a:rPr lang="pl-PL" sz="1600" dirty="0" smtClean="0"/>
              <a:t> </a:t>
            </a:r>
          </a:p>
          <a:p>
            <a:r>
              <a:rPr lang="pl-PL" sz="1600" dirty="0"/>
              <a:t> </a:t>
            </a:r>
            <a:r>
              <a:rPr lang="pl-PL" sz="1600" dirty="0" smtClean="0"/>
              <a:t>      rozłogów </a:t>
            </a:r>
            <a:r>
              <a:rPr lang="pl-PL" sz="1600" dirty="0"/>
              <a:t>gruntów, dostosowanie granic nieruchomości do systemu urządzeń melioracji wodnych, </a:t>
            </a:r>
            <a:endParaRPr lang="pl-PL" sz="1600" dirty="0" smtClean="0"/>
          </a:p>
          <a:p>
            <a:r>
              <a:rPr lang="pl-PL" sz="1600" dirty="0"/>
              <a:t> </a:t>
            </a:r>
            <a:r>
              <a:rPr lang="pl-PL" sz="1600" dirty="0" smtClean="0"/>
              <a:t>      dróg </a:t>
            </a:r>
            <a:r>
              <a:rPr lang="pl-PL" sz="1600" dirty="0"/>
              <a:t>oraz rzeźby terenu. </a:t>
            </a:r>
            <a:endParaRPr lang="pl-PL" sz="1600" dirty="0"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endParaRPr lang="pl-PL" sz="1600" dirty="0">
              <a:cs typeface="Arial" panose="020B0604020202020204" pitchFamily="34" charset="0"/>
            </a:endParaRPr>
          </a:p>
          <a:p>
            <a:r>
              <a:rPr lang="pl-PL" sz="1600" dirty="0">
                <a:cs typeface="Arial" panose="020B0604020202020204" pitchFamily="34" charset="0"/>
              </a:rPr>
              <a:t>       Natomiast </a:t>
            </a: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przez zagospodarowanie poscaleniowe rozumie się</a:t>
            </a:r>
            <a:r>
              <a:rPr lang="pl-PL" sz="1600" dirty="0">
                <a:cs typeface="Arial" panose="020B0604020202020204" pitchFamily="34" charset="0"/>
              </a:rPr>
              <a:t> określone w decyzji o zatwierdzeniu projektu     </a:t>
            </a:r>
          </a:p>
          <a:p>
            <a:r>
              <a:rPr lang="pl-PL" sz="1600" dirty="0">
                <a:cs typeface="Arial" panose="020B0604020202020204" pitchFamily="34" charset="0"/>
              </a:rPr>
              <a:t>       scalenia gruntów prace umożliwiające objęcie w posiadanie przez uczestników scalenia wydzielonych im w     </a:t>
            </a:r>
          </a:p>
          <a:p>
            <a:r>
              <a:rPr lang="pl-PL" sz="1600" dirty="0">
                <a:cs typeface="Arial" panose="020B0604020202020204" pitchFamily="34" charset="0"/>
              </a:rPr>
              <a:t>       ramach postępowania scaleniowego gruntów, polegające na: 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budowie lub przebudowie dróg dojazdowych do gruntów rolnych i leśnych oraz dojazdów do zabudowań poszczególnych uczestników scalenia, 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korekcie przebiegu oraz poprawie parametrów technicznych urządzeń melioracji wodnych lub innych urządzeń wodnych, 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likwidacji zbędnych miedz i dróg oraz wykonywaniu zabiegów rekultywacyjnych umożliwiających uprawę mechaniczną gruntów, </a:t>
            </a:r>
          </a:p>
          <a:p>
            <a:pPr marL="800100" lvl="1" indent="-342900">
              <a:buAutoNum type="alphaLcParenR"/>
            </a:pPr>
            <a:r>
              <a:rPr lang="pl-PL" sz="1600" dirty="0">
                <a:cs typeface="Arial" panose="020B0604020202020204" pitchFamily="34" charset="0"/>
              </a:rPr>
              <a:t>budowie lub przebudowie urządzeń wodnych mających na celu zwiększenie retencji wód; </a:t>
            </a:r>
          </a:p>
          <a:p>
            <a:pPr marL="342900" indent="-342900">
              <a:buAutoNum type="alphaLcParenR"/>
            </a:pPr>
            <a:endParaRPr lang="pl-PL" sz="1600" dirty="0"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endParaRPr lang="pl-PL" dirty="0">
              <a:cs typeface="Arial" panose="020B0604020202020204" pitchFamily="34" charset="0"/>
            </a:endParaRPr>
          </a:p>
          <a:p>
            <a:endParaRPr lang="pl-PL" dirty="0"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742" y="6242251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59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3" name="pole tekstowe 2"/>
          <p:cNvSpPr txBox="1"/>
          <p:nvPr/>
        </p:nvSpPr>
        <p:spPr>
          <a:xfrm>
            <a:off x="29025" y="272225"/>
            <a:ext cx="121433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poscaleniowym</a:t>
            </a:r>
          </a:p>
          <a:p>
            <a:pPr algn="ctr"/>
            <a:endParaRPr lang="pl-PL" sz="2000" b="1" dirty="0">
              <a:cs typeface="Arial" panose="020B0604020202020204" pitchFamily="34" charset="0"/>
            </a:endParaRPr>
          </a:p>
          <a:p>
            <a:pPr algn="ctr"/>
            <a:r>
              <a:rPr lang="pl-PL" sz="2000" b="1" dirty="0">
                <a:cs typeface="Arial" panose="020B0604020202020204" pitchFamily="34" charset="0"/>
              </a:rPr>
              <a:t>Prace scaleniowo-wymienne na podstawie ustawy o scalaniu i wymianie gruntów, na terenie Województwa Lubelskiego, wykonuje i koordynuje </a:t>
            </a:r>
          </a:p>
          <a:p>
            <a:pPr algn="ctr"/>
            <a:r>
              <a:rPr lang="pl-PL" sz="2000" b="1" dirty="0">
                <a:cs typeface="Arial" panose="020B0604020202020204" pitchFamily="34" charset="0"/>
              </a:rPr>
              <a:t>Wojewódzkie Biuro Geodezji i Urządzania Terenów Rolnych w Lublinie</a:t>
            </a:r>
          </a:p>
          <a:p>
            <a:pPr algn="ctr"/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sz="20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WBGiUTR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w Lublinie w latach 2004 - 2022 w kolejnych okresach programowania  </a:t>
            </a:r>
          </a:p>
          <a:p>
            <a:pPr algn="ctr"/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 województwie lubelskim zrealizowało następującą ilość scaleń gruntów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algn="ctr"/>
            <a:endParaRPr lang="pl-PL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w ramach SPO 2004 – 2006 (n+2)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obiektów scaleniowych  o łącznej powierzchni 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7 663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ha;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w ramach  PROW 2007 – 2013 (n+2)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obiektów scaleniowych  o łącznej powierzchni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25 402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ha;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w ramach PROW 2014 – 2020 (n+5)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obiekty scaleniowe         o łącznej powierzchni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34 194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ha;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w ramach PROW 2021 – 2022 (n+3)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obiektów scaleniowych  o łącznej powierzchni 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10 142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ha;   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Czyli łącznie w latach 2004 – 2022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obiektów scaleniowych   o łącznej powierzchni             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77 401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ha. 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29025" y="5573486"/>
            <a:ext cx="11843661" cy="435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348" y="6242251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3" name="pole tekstowe 2"/>
          <p:cNvSpPr txBox="1"/>
          <p:nvPr/>
        </p:nvSpPr>
        <p:spPr>
          <a:xfrm>
            <a:off x="29025" y="272225"/>
            <a:ext cx="1214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</a:t>
            </a:r>
            <a:r>
              <a:rPr lang="pl-PL" sz="2000" b="1" dirty="0" err="1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poscaleniowym</a:t>
            </a:r>
            <a:endParaRPr lang="pl-PL" sz="2000" b="1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Program Prac Scaleniowych dla Województwa Lubelskiego </a:t>
            </a:r>
          </a:p>
          <a:p>
            <a:pPr algn="ctr"/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na lata 2023 - 2027</a:t>
            </a:r>
            <a:endParaRPr lang="pl-PL" sz="20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pl-PL" sz="2000" b="1" dirty="0">
              <a:cs typeface="Arial" panose="020B0604020202020204" pitchFamily="34" charset="0"/>
            </a:endParaRPr>
          </a:p>
        </p:txBody>
      </p:sp>
      <p:cxnSp>
        <p:nvCxnSpPr>
          <p:cNvPr id="4" name="Łącznik prosty 3"/>
          <p:cNvCxnSpPr/>
          <p:nvPr/>
        </p:nvCxnSpPr>
        <p:spPr>
          <a:xfrm>
            <a:off x="29025" y="5573486"/>
            <a:ext cx="11843661" cy="435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348" y="6242251"/>
            <a:ext cx="1865538" cy="6157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7" y="1202282"/>
            <a:ext cx="5454628" cy="41490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6" y="1866005"/>
            <a:ext cx="6060900" cy="37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0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57" y="1898873"/>
            <a:ext cx="5906219" cy="3756529"/>
          </a:xfrm>
          <a:prstGeom prst="rect">
            <a:avLst/>
          </a:prstGeom>
          <a:solidFill>
            <a:schemeClr val="accent2">
              <a:lumMod val="40000"/>
              <a:lumOff val="60000"/>
              <a:alpha val="0"/>
            </a:schemeClr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185" y="1730231"/>
            <a:ext cx="3899140" cy="4093811"/>
          </a:xfrm>
          <a:prstGeom prst="rect">
            <a:avLst/>
          </a:prstGeom>
          <a:solidFill>
            <a:schemeClr val="accent2">
              <a:lumMod val="40000"/>
              <a:lumOff val="60000"/>
              <a:alpha val="0"/>
            </a:schemeClr>
          </a:solidFill>
        </p:spPr>
      </p:pic>
      <p:sp>
        <p:nvSpPr>
          <p:cNvPr id="7" name="pole tekstowe 6"/>
          <p:cNvSpPr txBox="1"/>
          <p:nvPr/>
        </p:nvSpPr>
        <p:spPr>
          <a:xfrm>
            <a:off x="-19625" y="-53910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poscaleniowym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- prace zrealizowane w województwie lubelskim przez WBGiUTR w Lublinie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 latach 2004 – 2013 oraz w latach 2014 -  2022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6709" y="2806348"/>
            <a:ext cx="2438062" cy="12453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606" y="6226922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a 67">
            <a:extLst>
              <a:ext uri="{FF2B5EF4-FFF2-40B4-BE49-F238E27FC236}">
                <a16:creationId xmlns:a16="http://schemas.microsoft.com/office/drawing/2014/main" xmlns="" id="{38414557-A942-F1CB-E81B-7394371AB25D}"/>
              </a:ext>
            </a:extLst>
          </p:cNvPr>
          <p:cNvGrpSpPr/>
          <p:nvPr/>
        </p:nvGrpSpPr>
        <p:grpSpPr>
          <a:xfrm>
            <a:off x="-14517" y="6211594"/>
            <a:ext cx="12206517" cy="646406"/>
            <a:chOff x="-14517" y="6211594"/>
            <a:chExt cx="12206517" cy="646406"/>
          </a:xfrm>
        </p:grpSpPr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xmlns="" id="{99FF86A0-360F-716F-F14F-E9C12AA22E2F}"/>
                </a:ext>
              </a:extLst>
            </p:cNvPr>
            <p:cNvSpPr/>
            <p:nvPr/>
          </p:nvSpPr>
          <p:spPr>
            <a:xfrm>
              <a:off x="0" y="6211594"/>
              <a:ext cx="12192000" cy="646406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67" name="Grupa 66">
              <a:extLst>
                <a:ext uri="{FF2B5EF4-FFF2-40B4-BE49-F238E27FC236}">
                  <a16:creationId xmlns:a16="http://schemas.microsoft.com/office/drawing/2014/main" xmlns="" id="{D6564279-5F39-47D7-CD1D-5F4E2ABB3C2C}"/>
                </a:ext>
              </a:extLst>
            </p:cNvPr>
            <p:cNvGrpSpPr/>
            <p:nvPr/>
          </p:nvGrpSpPr>
          <p:grpSpPr>
            <a:xfrm>
              <a:off x="-14517" y="6226027"/>
              <a:ext cx="12192002" cy="630223"/>
              <a:chOff x="-14517" y="6226027"/>
              <a:chExt cx="12192002" cy="630223"/>
            </a:xfrm>
          </p:grpSpPr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xmlns="" id="{40C0718C-B541-C39D-9AEE-03874E76220C}"/>
                  </a:ext>
                </a:extLst>
              </p:cNvPr>
              <p:cNvSpPr/>
              <p:nvPr/>
            </p:nvSpPr>
            <p:spPr>
              <a:xfrm>
                <a:off x="-14515" y="6421851"/>
                <a:ext cx="121920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0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xmlns="" id="{255C65C1-C87E-884E-01BE-5C6163A83391}"/>
                  </a:ext>
                </a:extLst>
              </p:cNvPr>
              <p:cNvSpPr/>
              <p:nvPr/>
            </p:nvSpPr>
            <p:spPr>
              <a:xfrm>
                <a:off x="-14517" y="6226027"/>
                <a:ext cx="121920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pl-PL" sz="1100" b="1" dirty="0">
                  <a:latin typeface="Book Antiqua" panose="02040602050305030304" pitchFamily="18" charset="0"/>
                </a:endParaRPr>
              </a:p>
            </p:txBody>
          </p:sp>
          <p:sp>
            <p:nvSpPr>
              <p:cNvPr id="58" name="Rectangle 10">
                <a:extLst>
                  <a:ext uri="{FF2B5EF4-FFF2-40B4-BE49-F238E27FC236}">
                    <a16:creationId xmlns:a16="http://schemas.microsoft.com/office/drawing/2014/main" xmlns="" id="{B77AD983-4B27-FF44-DE3D-F49BD546D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25" y="6610029"/>
                <a:ext cx="1214335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dirty="0">
                  <a:ln>
                    <a:noFill/>
                  </a:ln>
                  <a:effectLst/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7" name="pole tekstowe 6"/>
          <p:cNvSpPr txBox="1"/>
          <p:nvPr/>
        </p:nvSpPr>
        <p:spPr>
          <a:xfrm>
            <a:off x="-19625" y="-28732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Scalenia gruntów wraz z zagospodarowaniem poscaleniowym</a:t>
            </a:r>
          </a:p>
          <a:p>
            <a:pPr marL="342900" indent="-342900" algn="ctr">
              <a:buFontTx/>
              <a:buChar char="-"/>
            </a:pP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przykładowe prace scaleniowe zrealizowane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przez WBGiUTR w Lublinie w województwie lubelskim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w latach 2004 – 2013 oraz w latach 2014 -  2022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3" y="1485335"/>
            <a:ext cx="4347713" cy="46727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09" y="2122187"/>
            <a:ext cx="5986099" cy="368017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AB5B1D5-0206-4634-876F-5228F151D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606" y="6255955"/>
            <a:ext cx="1865538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101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1299</TotalTime>
  <Words>1611</Words>
  <Application>Microsoft Office PowerPoint</Application>
  <PresentationFormat>Panoramiczny</PresentationFormat>
  <Paragraphs>173</Paragraphs>
  <Slides>14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Aptos</vt:lpstr>
      <vt:lpstr>Arial</vt:lpstr>
      <vt:lpstr>Book Antiqua</vt:lpstr>
      <vt:lpstr>Trebuchet MS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Author</dc:creator>
  <cp:lastModifiedBy>Marek Banach</cp:lastModifiedBy>
  <cp:revision>143</cp:revision>
  <cp:lastPrinted>2024-05-16T05:51:57Z</cp:lastPrinted>
  <dcterms:created xsi:type="dcterms:W3CDTF">2024-04-15T09:03:01Z</dcterms:created>
  <dcterms:modified xsi:type="dcterms:W3CDTF">2026-01-18T21:13:31Z</dcterms:modified>
</cp:coreProperties>
</file>